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When Trees Become Matches</a:t>
            </a:r>
          </a:p>
          <a:p>
            <a:pPr algn="ctr">
              <a:defRPr sz="1500" i="1">
                <a:solidFill>
                  <a:srgbClr val="1A1A1A"/>
                </a:solidFill>
              </a:defRPr>
            </a:pPr>
            <a:r>
              <a:t>California's Burning Season and the Earth Systems That Fuel 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5-ESS2-1</a:t>
            </a:r>
          </a:p>
          <a:p>
            <a:pPr algn="r">
              <a:defRPr sz="1200">
                <a:solidFill>
                  <a:srgbClr val="1A1A1A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Identify the parts of California's fire system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Explain how Earth's systems (water, air, land, life) interact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Build a model showing cause-and-effect relationships</a:t>
            </a:r>
          </a:p>
          <a:p>
            <a:pPr>
              <a:spcBef>
                <a:spcPts val="800"/>
              </a:spcBef>
              <a:defRPr sz="1600">
                <a:solidFill>
                  <a:srgbClr val="1A1A1A"/>
                </a:solidFill>
              </a:defRPr>
            </a:pPr>
            <a:r>
              <a:t>  *  Use simulations to predict what happens during drought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Component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a part of a system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Relationship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how parts affect each other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Simulation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running a model to see what happens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Earth System</a:t>
            </a:r>
          </a:p>
          <a:p>
            <a:pPr>
              <a:defRPr sz="1300" i="1">
                <a:solidFill>
                  <a:srgbClr val="1A1A1A"/>
                </a:solidFill>
              </a:defRPr>
            </a:pPr>
            <a:r>
              <a:t>     geosphere, hydrosphere, biosphere, atmosphere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does California burn at the same time every year?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92608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1A"/>
                </a:solidFill>
              </a:defRPr>
            </a:pPr>
            <a:r>
              <a:t>Every fall, California faces massive wildfires. But why fall? Why not spring or winter? Today we'll build a MODEL to discover the answer!</a:t>
            </a:r>
          </a:p>
        </p:txBody>
      </p:sp>
      <p:pic>
        <p:nvPicPr>
          <p:cNvPr id="8" name="Picture 7" descr="california-fire-sea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Identify the COMPONENTS (parts) of the fire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1A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student-mode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1A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Rainfall</a:t>
            </a:r>
          </a:p>
          <a:p>
            <a:pPr>
              <a:spcBef>
                <a:spcPts val="600"/>
              </a:spcBef>
              <a:defRPr sz="1600"/>
            </a:pPr>
            <a:r>
              <a:t>     *  Dry Vegetation</a:t>
            </a:r>
          </a:p>
          <a:p>
            <a:pPr>
              <a:spcBef>
                <a:spcPts val="600"/>
              </a:spcBef>
              <a:defRPr sz="1600"/>
            </a:pPr>
            <a:r>
              <a:t>     *  Wind</a:t>
            </a:r>
          </a:p>
          <a:p>
            <a:pPr>
              <a:spcBef>
                <a:spcPts val="600"/>
              </a:spcBef>
              <a:defRPr sz="1600"/>
            </a:pPr>
            <a:r>
              <a:t>     *  Fire Spread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120640" y="1920240"/>
            <a:ext cx="3657600" cy="347472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303520" y="3383280"/>
            <a:ext cx="329184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Sorting Activity]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RAINFALL increases, does DRY VEGETATION increase or decrease?</a:t>
            </a:r>
          </a:p>
        </p:txBody>
      </p:sp>
      <p:pic>
        <p:nvPicPr>
          <p:cNvPr id="8" name="Picture 7" descr="students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Scenario 1: DROUGHT</a:t>
            </a:r>
          </a:p>
          <a:p>
            <a:pPr>
              <a:defRPr sz="1400"/>
            </a:pPr>
            <a:r>
              <a:t>     Turn RAINFALL to OFF</a:t>
            </a:r>
          </a:p>
          <a:p>
            <a:pPr>
              <a:spcBef>
                <a:spcPts val="1200"/>
              </a:spcBef>
              <a:defRPr sz="1600" b="1"/>
            </a:pPr>
            <a:r>
              <a:t>Scenario 2: WINDY DAY</a:t>
            </a:r>
          </a:p>
          <a:p>
            <a:pPr>
              <a:defRPr sz="1400"/>
            </a:pPr>
            <a:r>
              <a:t>     Turn WIND to ON</a:t>
            </a:r>
          </a:p>
          <a:p>
            <a:pPr>
              <a:spcBef>
                <a:spcPts val="1200"/>
              </a:spcBef>
              <a:defRPr sz="1600" b="1"/>
            </a:pPr>
            <a:r>
              <a:t>Scenario 3: FIRE SEASON</a:t>
            </a:r>
          </a:p>
          <a:p>
            <a:pPr>
              <a:defRPr sz="1400"/>
            </a:pPr>
            <a:r>
              <a:t>     RAINFALL OFF + WIND ON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7/8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California's dry season = more dry vegetation = more fire risk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Drought makes vegetation into FUEL for fires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Wind helps fire SPREAD faster and farther</a:t>
            </a:r>
          </a:p>
          <a:p>
            <a:pPr>
              <a:spcBef>
                <a:spcPts val="1000"/>
              </a:spcBef>
              <a:defRPr sz="1500">
                <a:solidFill>
                  <a:srgbClr val="1A1A1A"/>
                </a:solidFill>
              </a:defRPr>
            </a:pPr>
            <a:r>
              <a:t>  *  These Earth systems work TOGETHER to create fire conditions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California burns in fall because summer drought dries out vegetation (FUEL), and fall brings Santa Ana winds that spread fire rapidly!</a:t>
            </a:r>
          </a:p>
        </p:txBody>
      </p:sp>
      <p:pic>
        <p:nvPicPr>
          <p:cNvPr id="8" name="Picture 7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Firebreak Engineers!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You learned that DRY VEGETATION is FUEL. Real engineers create FIREBREAKS - areas with no fuel - to stop fires!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Design firebreaks to protect Willow Creek from wildfire. You have a budget for only 3 firebreaks.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direction does wind blow? (From the east!)</a:t>
            </a:r>
          </a:p>
          <a:p>
            <a:pPr>
              <a:spcBef>
                <a:spcPts val="400"/>
              </a:spcBef>
              <a:defRPr sz="1300"/>
            </a:pPr>
            <a:r>
              <a:t>     *  Does fire spread uphill or downhill faster?</a:t>
            </a:r>
          </a:p>
          <a:p>
            <a:pPr>
              <a:spcBef>
                <a:spcPts val="400"/>
              </a:spcBef>
              <a:defRPr sz="1300"/>
            </a:pPr>
            <a:r>
              <a:t>     *  Where should firebreaks go to protect the town?</a:t>
            </a:r>
          </a:p>
        </p:txBody>
      </p:sp>
      <p:pic>
        <p:nvPicPr>
          <p:cNvPr id="7" name="Picture 6" descr="stem-challen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